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4.xml" ContentType="application/vnd.openxmlformats-officedocument.presentationml.tags+xml"/>
  <Override PartName="/ppt/tags/tag15.xml" ContentType="application/vnd.openxmlformats-officedocument.presentationml.tags+xml"/>
  <Default Extension="gif" ContentType="image/gif"/>
  <Override PartName="/ppt/tags/tag12.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Default Extension="doc" ContentType="application/msword"/>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tags/tag7.xml" ContentType="application/vnd.openxmlformats-officedocument.presentationml.tags+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59" r:id="rId4"/>
    <p:sldId id="260" r:id="rId5"/>
    <p:sldId id="261" r:id="rId6"/>
    <p:sldId id="262" r:id="rId7"/>
    <p:sldId id="266"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4594C2-A713-487E-BE9F-BE061E4BD2E7}" type="datetimeFigureOut">
              <a:rPr lang="en-GB" smtClean="0"/>
              <a:t>18/01/2018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BEE90-93AC-471C-85A1-3C5762DAD7D0}"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slideMaster" Target="../slideMasters/slideMaster1.xml"/><Relationship Id="rId4" Type="http://schemas.openxmlformats.org/officeDocument/2006/relationships/tags" Target="../tags/tag3.xml"/><Relationship Id="rId9"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oleObject" Target="../embeddings/oleObject3.bin"/><Relationship Id="rId4" Type="http://schemas.openxmlformats.org/officeDocument/2006/relationships/tags" Target="../tags/tag6.xml"/><Relationship Id="rId9"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oleObject" Target="../embeddings/oleObject4.bin"/><Relationship Id="rId18" Type="http://schemas.openxmlformats.org/officeDocument/2006/relationships/image" Target="../media/image7.png"/><Relationship Id="rId26" Type="http://schemas.openxmlformats.org/officeDocument/2006/relationships/oleObject" Target="../embeddings/oleObject5.bin"/><Relationship Id="rId3" Type="http://schemas.openxmlformats.org/officeDocument/2006/relationships/tags" Target="../tags/tag10.xml"/><Relationship Id="rId21" Type="http://schemas.openxmlformats.org/officeDocument/2006/relationships/hyperlink" Target="http://www.youtube.com/capgemini" TargetMode="External"/><Relationship Id="rId7" Type="http://schemas.openxmlformats.org/officeDocument/2006/relationships/tags" Target="../tags/tag14.xml"/><Relationship Id="rId12" Type="http://schemas.openxmlformats.org/officeDocument/2006/relationships/slideMaster" Target="../slideMasters/slideMaster1.xml"/><Relationship Id="rId17" Type="http://schemas.openxmlformats.org/officeDocument/2006/relationships/hyperlink" Target="http://www.linkedin.com/company/capgemini" TargetMode="External"/><Relationship Id="rId25" Type="http://schemas.openxmlformats.org/officeDocument/2006/relationships/image" Target="../media/image11.jpeg"/><Relationship Id="rId2" Type="http://schemas.openxmlformats.org/officeDocument/2006/relationships/tags" Target="../tags/tag9.xml"/><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vmlDrawing" Target="../drawings/vmlDrawing3.v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10.gif"/><Relationship Id="rId5" Type="http://schemas.openxmlformats.org/officeDocument/2006/relationships/tags" Target="../tags/tag12.xml"/><Relationship Id="rId15" Type="http://schemas.openxmlformats.org/officeDocument/2006/relationships/hyperlink" Target="http://www.facebook.com/Capgemini" TargetMode="External"/><Relationship Id="rId23" Type="http://schemas.openxmlformats.org/officeDocument/2006/relationships/hyperlink" Target="http://www.slideshare.net/capgemini" TargetMode="External"/><Relationship Id="rId28" Type="http://schemas.openxmlformats.org/officeDocument/2006/relationships/image" Target="../media/image13.png"/><Relationship Id="rId10" Type="http://schemas.openxmlformats.org/officeDocument/2006/relationships/tags" Target="../tags/tag17.xml"/><Relationship Id="rId19" Type="http://schemas.openxmlformats.org/officeDocument/2006/relationships/hyperlink" Target="http://www.twitter.com/capgemini" TargetMode="Externa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4.emf"/><Relationship Id="rId22" Type="http://schemas.openxmlformats.org/officeDocument/2006/relationships/image" Target="../media/image9.png"/><Relationship Id="rId27"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75FEE98-B2B5-41A8-AE95-15D9D27FFD48}"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5FEE98-B2B5-41A8-AE95-15D9D27FFD48}"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5FEE98-B2B5-41A8-AE95-15D9D27FFD48}"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4" name="Image 10" descr="shutterstock_117698956.jpg"/>
          <p:cNvPicPr>
            <a:picLocks noChangeAspect="1"/>
          </p:cNvPicPr>
          <p:nvPr userDrawn="1"/>
        </p:nvPicPr>
        <p:blipFill>
          <a:blip r:embed="rId6" cstate="print">
            <a:lum bright="-32000" contrast="-40000"/>
          </a:blip>
          <a:srcRect r="15033" b="28590"/>
          <a:stretch>
            <a:fillRect/>
          </a:stretch>
        </p:blipFill>
        <p:spPr bwMode="auto">
          <a:xfrm>
            <a:off x="0" y="1308100"/>
            <a:ext cx="9144000" cy="5549900"/>
          </a:xfrm>
          <a:prstGeom prst="rect">
            <a:avLst/>
          </a:prstGeom>
          <a:noFill/>
          <a:ln w="9525">
            <a:noFill/>
            <a:miter lim="800000"/>
            <a:headEnd/>
            <a:tailEnd/>
          </a:ln>
        </p:spPr>
      </p:pic>
      <p:graphicFrame>
        <p:nvGraphicFramePr>
          <p:cNvPr id="5" name="Object 2" hidden="1"/>
          <p:cNvGraphicFramePr>
            <a:graphicFrameLocks noChangeAspect="1"/>
          </p:cNvGraphicFramePr>
          <p:nvPr/>
        </p:nvGraphicFramePr>
        <p:xfrm>
          <a:off x="0" y="0"/>
          <a:ext cx="146538" cy="158750"/>
        </p:xfrm>
        <a:graphic>
          <a:graphicData uri="http://schemas.openxmlformats.org/presentationml/2006/ole">
            <p:oleObj spid="_x0000_s1026" name="think-cell Slide" r:id="rId7" imgW="360" imgH="360" progId="">
              <p:embed/>
            </p:oleObj>
          </a:graphicData>
        </a:graphic>
      </p:graphicFrame>
      <p:sp>
        <p:nvSpPr>
          <p:cNvPr id="6" name="Rectangle 7"/>
          <p:cNvSpPr/>
          <p:nvPr userDrawn="1">
            <p:custDataLst>
              <p:tags r:id="rId2"/>
            </p:custDataLst>
          </p:nvPr>
        </p:nvSpPr>
        <p:spPr bwMode="auto">
          <a:xfrm>
            <a:off x="-1466" y="1"/>
            <a:ext cx="9145466"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sp>
        <p:nvSpPr>
          <p:cNvPr id="7" name="Rectangle 6"/>
          <p:cNvSpPr/>
          <p:nvPr userDrawn="1">
            <p:custDataLst>
              <p:tags r:id="rId3"/>
            </p:custDataLst>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fontAlgn="auto">
              <a:spcBef>
                <a:spcPts val="0"/>
              </a:spcBef>
              <a:spcAft>
                <a:spcPts val="0"/>
              </a:spcAft>
              <a:defRPr/>
            </a:pPr>
            <a:endParaRPr lang="en-US" sz="1300" dirty="0"/>
          </a:p>
        </p:txBody>
      </p:sp>
      <p:pic>
        <p:nvPicPr>
          <p:cNvPr id="8" name="Image 9" descr="Capgemini_logo.jpg"/>
          <p:cNvPicPr>
            <a:picLocks noChangeAspect="1"/>
          </p:cNvPicPr>
          <p:nvPr userDrawn="1"/>
        </p:nvPicPr>
        <p:blipFill>
          <a:blip r:embed="rId8" cstate="print"/>
          <a:srcRect/>
          <a:stretch>
            <a:fillRect/>
          </a:stretch>
        </p:blipFill>
        <p:spPr bwMode="auto">
          <a:xfrm>
            <a:off x="678473" y="658813"/>
            <a:ext cx="2659673" cy="685800"/>
          </a:xfrm>
          <a:prstGeom prst="rect">
            <a:avLst/>
          </a:prstGeom>
          <a:noFill/>
          <a:ln w="9525">
            <a:noFill/>
            <a:miter lim="800000"/>
            <a:headEnd/>
            <a:tailEnd/>
          </a:ln>
        </p:spPr>
      </p:pic>
      <p:pic>
        <p:nvPicPr>
          <p:cNvPr id="9" name="Picture 104" descr="C:\Users\UserSim\Desktop\Capgemini\moto.emf"/>
          <p:cNvPicPr>
            <a:picLocks noChangeAspect="1" noChangeArrowheads="1"/>
          </p:cNvPicPr>
          <p:nvPr userDrawn="1">
            <p:custDataLst>
              <p:tags r:id="rId4"/>
            </p:custDataLst>
          </p:nvPr>
        </p:nvPicPr>
        <p:blipFill>
          <a:blip r:embed="rId9" cstate="print"/>
          <a:srcRect/>
          <a:stretch>
            <a:fillRect/>
          </a:stretch>
        </p:blipFill>
        <p:spPr bwMode="auto">
          <a:xfrm>
            <a:off x="6063762" y="6521450"/>
            <a:ext cx="2659674" cy="228600"/>
          </a:xfrm>
          <a:prstGeom prst="rect">
            <a:avLst/>
          </a:prstGeom>
          <a:noFill/>
          <a:ln w="9525">
            <a:noFill/>
            <a:miter lim="800000"/>
            <a:headEnd/>
            <a:tailEnd/>
          </a:ln>
        </p:spPr>
      </p:pic>
      <p:sp>
        <p:nvSpPr>
          <p:cNvPr id="16" name="Title 1"/>
          <p:cNvSpPr>
            <a:spLocks noGrp="1"/>
          </p:cNvSpPr>
          <p:nvPr>
            <p:ph type="title"/>
          </p:nvPr>
        </p:nvSpPr>
        <p:spPr>
          <a:xfrm>
            <a:off x="0" y="3094064"/>
            <a:ext cx="9144000" cy="1031357"/>
          </a:xfrm>
        </p:spPr>
        <p:txBody>
          <a:bodyPr lIns="36000" tIns="36000" rIns="360000" bIns="36000" rtlCol="0" anchor="t">
            <a:noAutofit/>
          </a:bodyPr>
          <a:lstStyle>
            <a:lvl1pPr marL="361950" indent="0" algn="l"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
        <p:nvSpPr>
          <p:cNvPr id="17" name="Text Placeholder 8"/>
          <p:cNvSpPr>
            <a:spLocks noGrp="1"/>
          </p:cNvSpPr>
          <p:nvPr>
            <p:ph type="body" sz="quarter" idx="10"/>
          </p:nvPr>
        </p:nvSpPr>
        <p:spPr>
          <a:xfrm>
            <a:off x="0" y="4184563"/>
            <a:ext cx="9144000" cy="1004115"/>
          </a:xfrm>
        </p:spPr>
        <p:txBody>
          <a:bodyPr lIns="36000" tIns="36000" rIns="360000" bIns="36000" rtlCol="0">
            <a:noAutofit/>
          </a:bodyPr>
          <a:lstStyle>
            <a:lvl1pPr marL="361950" indent="0" algn="l"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nvGraphicFramePr>
        <p:xfrm>
          <a:off x="0" y="0"/>
          <a:ext cx="146538" cy="158750"/>
        </p:xfrm>
        <a:graphic>
          <a:graphicData uri="http://schemas.openxmlformats.org/presentationml/2006/ole">
            <p:oleObj spid="_x0000_s2050" name="think-cell Slide" r:id="rId8" imgW="360" imgH="360" progId="">
              <p:embed/>
            </p:oleObj>
          </a:graphicData>
        </a:graphic>
      </p:graphicFrame>
      <p:sp>
        <p:nvSpPr>
          <p:cNvPr id="5" name="TextBox 15"/>
          <p:cNvSpPr txBox="1">
            <a:spLocks noChangeArrowheads="1"/>
          </p:cNvSpPr>
          <p:nvPr>
            <p:custDataLst>
              <p:tags r:id="rId2"/>
            </p:custDataLst>
          </p:nvPr>
        </p:nvSpPr>
        <p:spPr bwMode="auto">
          <a:xfrm>
            <a:off x="8827126" y="6661264"/>
            <a:ext cx="110608" cy="107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defRPr/>
            </a:pPr>
            <a:fld id="{60FC2C64-541C-4083-8B51-16AFF8AF0BA1}" type="slidenum">
              <a:rPr lang="en-US" sz="700" smtClean="0">
                <a:solidFill>
                  <a:schemeClr val="tx2"/>
                </a:solidFill>
              </a:rPr>
              <a:pPr algn="ctr" eaLnBrk="1" hangingPunct="1">
                <a:defRPr/>
              </a:pPr>
              <a:t>‹#›</a:t>
            </a:fld>
            <a:endParaRPr lang="en-US" sz="700" smtClean="0">
              <a:solidFill>
                <a:schemeClr val="tx2"/>
              </a:solidFill>
            </a:endParaRPr>
          </a:p>
        </p:txBody>
      </p:sp>
      <p:sp>
        <p:nvSpPr>
          <p:cNvPr id="6" name="Freeform 4"/>
          <p:cNvSpPr>
            <a:spLocks/>
          </p:cNvSpPr>
          <p:nvPr>
            <p:custDataLst>
              <p:tags r:id="rId3"/>
            </p:custDataLst>
          </p:nvPr>
        </p:nvSpPr>
        <p:spPr bwMode="auto">
          <a:xfrm>
            <a:off x="0" y="676276"/>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a:latin typeface="+mn-lt"/>
              <a:cs typeface="+mn-cs"/>
            </a:endParaRPr>
          </a:p>
        </p:txBody>
      </p:sp>
      <p:sp>
        <p:nvSpPr>
          <p:cNvPr id="7" name="Rectangle 17"/>
          <p:cNvSpPr>
            <a:spLocks noChangeArrowheads="1"/>
          </p:cNvSpPr>
          <p:nvPr>
            <p:custDataLst>
              <p:tags r:id="rId4"/>
            </p:custDataLst>
          </p:nvPr>
        </p:nvSpPr>
        <p:spPr bwMode="auto">
          <a:xfrm>
            <a:off x="6223489" y="6623050"/>
            <a:ext cx="2455985" cy="184150"/>
          </a:xfrm>
          <a:prstGeom prst="rect">
            <a:avLst/>
          </a:prstGeom>
          <a:noFill/>
          <a:ln w="19050">
            <a:noFill/>
            <a:miter lim="800000"/>
            <a:headEnd/>
            <a:tailEnd/>
          </a:ln>
        </p:spPr>
        <p:txBody>
          <a:bodyPr lIns="35997" tIns="35997" rIns="35997" bIns="35997" anchor="b"/>
          <a:lstStyle/>
          <a:p>
            <a:pPr algn="r" defTabSz="995363" eaLnBrk="0" hangingPunct="0">
              <a:lnSpc>
                <a:spcPct val="90000"/>
              </a:lnSpc>
              <a:spcBef>
                <a:spcPct val="10000"/>
              </a:spcBef>
            </a:pPr>
            <a:r>
              <a:rPr lang="en-US" altLang="en-US" sz="600">
                <a:solidFill>
                  <a:schemeClr val="tx2"/>
                </a:solidFill>
                <a:ea typeface="Helvetica Light"/>
                <a:cs typeface="Helvetica Light"/>
              </a:rPr>
              <a:t>Copyright © Capgemini 2014. All Rights Reserved</a:t>
            </a:r>
          </a:p>
        </p:txBody>
      </p:sp>
      <p:sp>
        <p:nvSpPr>
          <p:cNvPr id="8" name="Rectangle 18"/>
          <p:cNvSpPr>
            <a:spLocks noChangeArrowheads="1"/>
          </p:cNvSpPr>
          <p:nvPr>
            <p:custDataLst>
              <p:tags r:id="rId5"/>
            </p:custDataLst>
          </p:nvPr>
        </p:nvSpPr>
        <p:spPr bwMode="auto">
          <a:xfrm>
            <a:off x="6912220" y="6427788"/>
            <a:ext cx="1767254" cy="195262"/>
          </a:xfrm>
          <a:prstGeom prst="rect">
            <a:avLst/>
          </a:prstGeom>
          <a:noFill/>
          <a:ln w="9525">
            <a:noFill/>
            <a:miter lim="800000"/>
            <a:headEnd/>
            <a:tailEnd/>
          </a:ln>
        </p:spPr>
        <p:txBody>
          <a:bodyPr wrap="none" lIns="35997" tIns="35997" rIns="35997" bIns="35997" anchor="b"/>
          <a:lstStyle/>
          <a:p>
            <a:pPr algn="r"/>
            <a:r>
              <a:rPr lang="en-US" sz="700">
                <a:solidFill>
                  <a:schemeClr val="tx2"/>
                </a:solidFill>
              </a:rPr>
              <a:t>Presentation Title | Date</a:t>
            </a:r>
          </a:p>
        </p:txBody>
      </p:sp>
      <p:cxnSp>
        <p:nvCxnSpPr>
          <p:cNvPr id="9" name="Straight Connector 5"/>
          <p:cNvCxnSpPr/>
          <p:nvPr>
            <p:custDataLst>
              <p:tags r:id="rId6"/>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0" name="Image 13" descr="Capgemini_logo.jpg"/>
          <p:cNvPicPr>
            <a:picLocks noChangeAspect="1"/>
          </p:cNvPicPr>
          <p:nvPr/>
        </p:nvPicPr>
        <p:blipFill>
          <a:blip r:embed="rId9" cstate="print"/>
          <a:srcRect/>
          <a:stretch>
            <a:fillRect/>
          </a:stretch>
        </p:blipFill>
        <p:spPr bwMode="auto">
          <a:xfrm>
            <a:off x="108439" y="6419850"/>
            <a:ext cx="1330569" cy="342900"/>
          </a:xfrm>
          <a:prstGeom prst="rect">
            <a:avLst/>
          </a:prstGeom>
          <a:noFill/>
          <a:ln w="9525">
            <a:noFill/>
            <a:miter lim="800000"/>
            <a:headEnd/>
            <a:tailEnd/>
          </a:ln>
        </p:spPr>
      </p:pic>
      <p:graphicFrame>
        <p:nvGraphicFramePr>
          <p:cNvPr id="11" name="Object 2" hidden="1"/>
          <p:cNvGraphicFramePr>
            <a:graphicFrameLocks noChangeAspect="1"/>
          </p:cNvGraphicFramePr>
          <p:nvPr/>
        </p:nvGraphicFramePr>
        <p:xfrm>
          <a:off x="0" y="1"/>
          <a:ext cx="136281" cy="144463"/>
        </p:xfrm>
        <a:graphic>
          <a:graphicData uri="http://schemas.openxmlformats.org/presentationml/2006/ole">
            <p:oleObj spid="_x0000_s2051" name="think-cell Slide" r:id="rId10" imgW="360" imgH="360" progId="">
              <p:embed/>
            </p:oleObj>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298516" y="1494766"/>
            <a:ext cx="8845484"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losing 2">
    <p:spTree>
      <p:nvGrpSpPr>
        <p:cNvPr id="1" name=""/>
        <p:cNvGrpSpPr/>
        <p:nvPr/>
      </p:nvGrpSpPr>
      <p:grpSpPr>
        <a:xfrm>
          <a:off x="0" y="0"/>
          <a:ext cx="0" cy="0"/>
          <a:chOff x="0" y="0"/>
          <a:chExt cx="0" cy="0"/>
        </a:xfrm>
      </p:grpSpPr>
      <p:graphicFrame>
        <p:nvGraphicFramePr>
          <p:cNvPr id="2" name="Object 11" hidden="1"/>
          <p:cNvGraphicFramePr>
            <a:graphicFrameLocks noChangeAspect="1"/>
          </p:cNvGraphicFramePr>
          <p:nvPr/>
        </p:nvGraphicFramePr>
        <p:xfrm>
          <a:off x="0" y="0"/>
          <a:ext cx="146538" cy="158750"/>
        </p:xfrm>
        <a:graphic>
          <a:graphicData uri="http://schemas.openxmlformats.org/presentationml/2006/ole">
            <p:oleObj spid="_x0000_s9218" name="think-cell Slide" r:id="rId13" imgW="360" imgH="360" progId="">
              <p:embed/>
            </p:oleObj>
          </a:graphicData>
        </a:graphic>
      </p:graphicFrame>
      <p:sp>
        <p:nvSpPr>
          <p:cNvPr id="3" name="Rectangle 7"/>
          <p:cNvSpPr/>
          <p:nvPr>
            <p:custDataLst>
              <p:tags r:id="rId2"/>
            </p:custDataLst>
          </p:nvPr>
        </p:nvSpPr>
        <p:spPr bwMode="auto">
          <a:xfrm flipV="1">
            <a:off x="-1466" y="1677988"/>
            <a:ext cx="9145466"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Picture 104" descr="C:\Users\UserSim\Desktop\Capgemini\moto.emf"/>
          <p:cNvPicPr>
            <a:picLocks noChangeAspect="1" noChangeArrowheads="1"/>
          </p:cNvPicPr>
          <p:nvPr>
            <p:custDataLst>
              <p:tags r:id="rId3"/>
            </p:custDataLst>
          </p:nvPr>
        </p:nvPicPr>
        <p:blipFill>
          <a:blip r:embed="rId14" cstate="print"/>
          <a:srcRect/>
          <a:stretch>
            <a:fillRect/>
          </a:stretch>
        </p:blipFill>
        <p:spPr bwMode="auto">
          <a:xfrm>
            <a:off x="5914293" y="1209675"/>
            <a:ext cx="2658208" cy="228600"/>
          </a:xfrm>
          <a:prstGeom prst="rect">
            <a:avLst/>
          </a:prstGeom>
          <a:noFill/>
          <a:ln w="9525">
            <a:noFill/>
            <a:miter lim="800000"/>
            <a:headEnd/>
            <a:tailEnd/>
          </a:ln>
        </p:spPr>
      </p:pic>
      <p:sp>
        <p:nvSpPr>
          <p:cNvPr id="5" name="Rectangle 15"/>
          <p:cNvSpPr>
            <a:spLocks noChangeArrowheads="1"/>
          </p:cNvSpPr>
          <p:nvPr>
            <p:custDataLst>
              <p:tags r:id="rId4"/>
            </p:custDataLst>
          </p:nvPr>
        </p:nvSpPr>
        <p:spPr bwMode="auto">
          <a:xfrm>
            <a:off x="6244005" y="5457825"/>
            <a:ext cx="2328496" cy="381000"/>
          </a:xfrm>
          <a:prstGeom prst="rect">
            <a:avLst/>
          </a:prstGeom>
          <a:noFill/>
          <a:ln w="9525">
            <a:noFill/>
            <a:miter lim="800000"/>
            <a:headEnd/>
            <a:tailEnd/>
          </a:ln>
        </p:spPr>
        <p:txBody>
          <a:bodyPr wrap="none" lIns="0" tIns="36000" rIns="0" bIns="36000" anchor="b">
            <a:spAutoFit/>
          </a:bodyPr>
          <a:lstStyle/>
          <a:p>
            <a:pPr algn="r"/>
            <a:r>
              <a:rPr lang="en-US" sz="2000" b="1">
                <a:solidFill>
                  <a:schemeClr val="bg1"/>
                </a:solidFill>
              </a:rPr>
              <a:t>www.capgemini.com</a:t>
            </a:r>
          </a:p>
        </p:txBody>
      </p:sp>
      <p:pic>
        <p:nvPicPr>
          <p:cNvPr id="6" name="Picture 3" descr="C:\Users\UserSim\Desktop\DS_icons\128x128 shadows\facebook.png">
            <a:hlinkClick r:id="rId15"/>
          </p:cNvPr>
          <p:cNvPicPr>
            <a:picLocks noChangeAspect="1" noChangeArrowheads="1"/>
          </p:cNvPicPr>
          <p:nvPr>
            <p:custDataLst>
              <p:tags r:id="rId5"/>
            </p:custDataLst>
          </p:nvPr>
        </p:nvPicPr>
        <p:blipFill>
          <a:blip r:embed="rId16" cstate="print"/>
          <a:srcRect/>
          <a:stretch>
            <a:fillRect/>
          </a:stretch>
        </p:blipFill>
        <p:spPr bwMode="auto">
          <a:xfrm>
            <a:off x="7098323" y="5932489"/>
            <a:ext cx="256443" cy="263525"/>
          </a:xfrm>
          <a:prstGeom prst="rect">
            <a:avLst/>
          </a:prstGeom>
          <a:noFill/>
          <a:ln w="9525">
            <a:noFill/>
            <a:miter lim="800000"/>
            <a:headEnd/>
            <a:tailEnd/>
          </a:ln>
        </p:spPr>
      </p:pic>
      <p:pic>
        <p:nvPicPr>
          <p:cNvPr id="7" name="Picture 4" descr="C:\Users\UserSim\Desktop\DS_icons\128x128 shadows\linkedin.png">
            <a:hlinkClick r:id="rId17"/>
          </p:cNvPr>
          <p:cNvPicPr>
            <a:picLocks noChangeAspect="1" noChangeArrowheads="1"/>
          </p:cNvPicPr>
          <p:nvPr>
            <p:custDataLst>
              <p:tags r:id="rId6"/>
            </p:custDataLst>
          </p:nvPr>
        </p:nvPicPr>
        <p:blipFill>
          <a:blip r:embed="rId18" cstate="print"/>
          <a:srcRect/>
          <a:stretch>
            <a:fillRect/>
          </a:stretch>
        </p:blipFill>
        <p:spPr bwMode="auto">
          <a:xfrm>
            <a:off x="7407520" y="5932488"/>
            <a:ext cx="260838" cy="266700"/>
          </a:xfrm>
          <a:prstGeom prst="rect">
            <a:avLst/>
          </a:prstGeom>
          <a:noFill/>
          <a:ln w="9525">
            <a:noFill/>
            <a:miter lim="800000"/>
            <a:headEnd/>
            <a:tailEnd/>
          </a:ln>
        </p:spPr>
      </p:pic>
      <p:pic>
        <p:nvPicPr>
          <p:cNvPr id="8" name="Picture 5" descr="C:\Users\UserSim\Desktop\DS_icons\128x128 shadows\twitter.png">
            <a:hlinkClick r:id="rId19"/>
          </p:cNvPr>
          <p:cNvPicPr>
            <a:picLocks noChangeAspect="1" noChangeArrowheads="1"/>
          </p:cNvPicPr>
          <p:nvPr>
            <p:custDataLst>
              <p:tags r:id="rId7"/>
            </p:custDataLst>
          </p:nvPr>
        </p:nvPicPr>
        <p:blipFill>
          <a:blip r:embed="rId20" cstate="print"/>
          <a:srcRect/>
          <a:stretch>
            <a:fillRect/>
          </a:stretch>
        </p:blipFill>
        <p:spPr bwMode="auto">
          <a:xfrm>
            <a:off x="7989277" y="5932488"/>
            <a:ext cx="259374" cy="266700"/>
          </a:xfrm>
          <a:prstGeom prst="rect">
            <a:avLst/>
          </a:prstGeom>
          <a:noFill/>
          <a:ln w="9525">
            <a:noFill/>
            <a:miter lim="800000"/>
            <a:headEnd/>
            <a:tailEnd/>
          </a:ln>
        </p:spPr>
      </p:pic>
      <p:pic>
        <p:nvPicPr>
          <p:cNvPr id="9" name="Picture 6" descr="C:\Users\UserSim\Desktop\DS_icons\128x128 shadows\youtube.png">
            <a:hlinkClick r:id="rId21"/>
          </p:cNvPr>
          <p:cNvPicPr>
            <a:picLocks noChangeAspect="1" noChangeArrowheads="1"/>
          </p:cNvPicPr>
          <p:nvPr>
            <p:custDataLst>
              <p:tags r:id="rId8"/>
            </p:custDataLst>
          </p:nvPr>
        </p:nvPicPr>
        <p:blipFill>
          <a:blip r:embed="rId22" cstate="print"/>
          <a:srcRect/>
          <a:stretch>
            <a:fillRect/>
          </a:stretch>
        </p:blipFill>
        <p:spPr bwMode="auto">
          <a:xfrm>
            <a:off x="8301405" y="5932488"/>
            <a:ext cx="259373" cy="266700"/>
          </a:xfrm>
          <a:prstGeom prst="rect">
            <a:avLst/>
          </a:prstGeom>
          <a:noFill/>
          <a:ln w="9525">
            <a:noFill/>
            <a:miter lim="800000"/>
            <a:headEnd/>
            <a:tailEnd/>
          </a:ln>
        </p:spPr>
      </p:pic>
      <p:pic>
        <p:nvPicPr>
          <p:cNvPr id="10" name="Image 22" descr="Picto_Slideshare.gif">
            <a:hlinkClick r:id="rId23"/>
          </p:cNvPr>
          <p:cNvPicPr preferRelativeResize="0">
            <a:picLocks/>
          </p:cNvPicPr>
          <p:nvPr>
            <p:custDataLst>
              <p:tags r:id="rId9"/>
            </p:custDataLst>
          </p:nvPr>
        </p:nvPicPr>
        <p:blipFill>
          <a:blip r:embed="rId24" cstate="email"/>
          <a:srcRect l="4793" t="6316" r="5718" b="7969"/>
          <a:stretch>
            <a:fillRect/>
          </a:stretch>
        </p:blipFill>
        <p:spPr>
          <a:xfrm>
            <a:off x="7720424" y="5932548"/>
            <a:ext cx="215411" cy="238125"/>
          </a:xfrm>
          <a:prstGeom prst="roundRect">
            <a:avLst/>
          </a:prstGeom>
          <a:effectLst>
            <a:outerShdw blurRad="38100" dist="25400" dir="5400000" sx="98000" sy="98000" algn="t" rotWithShape="0">
              <a:schemeClr val="tx2">
                <a:alpha val="51000"/>
              </a:schemeClr>
            </a:outerShdw>
          </a:effectLst>
        </p:spPr>
      </p:pic>
      <p:pic>
        <p:nvPicPr>
          <p:cNvPr id="11" name="Image 12" descr="Capgemini_logo.jpg"/>
          <p:cNvPicPr>
            <a:picLocks noChangeAspect="1"/>
          </p:cNvPicPr>
          <p:nvPr/>
        </p:nvPicPr>
        <p:blipFill>
          <a:blip r:embed="rId25" cstate="print"/>
          <a:srcRect/>
          <a:stretch>
            <a:fillRect/>
          </a:stretch>
        </p:blipFill>
        <p:spPr bwMode="auto">
          <a:xfrm>
            <a:off x="690197" y="1014414"/>
            <a:ext cx="2658208" cy="687387"/>
          </a:xfrm>
          <a:prstGeom prst="rect">
            <a:avLst/>
          </a:prstGeom>
          <a:noFill/>
          <a:ln w="9525">
            <a:noFill/>
            <a:miter lim="800000"/>
            <a:headEnd/>
            <a:tailEnd/>
          </a:ln>
        </p:spPr>
      </p:pic>
      <p:graphicFrame>
        <p:nvGraphicFramePr>
          <p:cNvPr id="12" name="Object 2" hidden="1"/>
          <p:cNvGraphicFramePr>
            <a:graphicFrameLocks noChangeAspect="1"/>
          </p:cNvGraphicFramePr>
          <p:nvPr/>
        </p:nvGraphicFramePr>
        <p:xfrm>
          <a:off x="0" y="1"/>
          <a:ext cx="136281" cy="144463"/>
        </p:xfrm>
        <a:graphic>
          <a:graphicData uri="http://schemas.openxmlformats.org/presentationml/2006/ole">
            <p:oleObj spid="_x0000_s9219" name="think-cell Slide" r:id="rId26" imgW="360" imgH="360" progId="">
              <p:embed/>
            </p:oleObj>
          </a:graphicData>
        </a:graphic>
      </p:graphicFrame>
      <p:sp>
        <p:nvSpPr>
          <p:cNvPr id="13" name="Rectangle 24"/>
          <p:cNvSpPr>
            <a:spLocks noChangeArrowheads="1"/>
          </p:cNvSpPr>
          <p:nvPr userDrawn="1">
            <p:custDataLst>
              <p:tags r:id="rId10"/>
            </p:custDataLst>
          </p:nvPr>
        </p:nvSpPr>
        <p:spPr bwMode="auto">
          <a:xfrm>
            <a:off x="4528038" y="6410326"/>
            <a:ext cx="4044462" cy="250825"/>
          </a:xfrm>
          <a:prstGeom prst="rect">
            <a:avLst/>
          </a:prstGeom>
          <a:noFill/>
          <a:ln w="9525">
            <a:noFill/>
            <a:miter lim="800000"/>
            <a:headEnd/>
            <a:tailEnd/>
          </a:ln>
        </p:spPr>
        <p:txBody>
          <a:bodyPr lIns="33059" tIns="33059" rIns="0" bIns="33059" anchor="b">
            <a:spAutoFit/>
          </a:bodyPr>
          <a:lstStyle/>
          <a:p>
            <a:pPr algn="r"/>
            <a:r>
              <a:rPr lang="en-US" sz="600">
                <a:solidFill>
                  <a:schemeClr val="bg1"/>
                </a:solidFill>
              </a:rPr>
              <a:t>The information contained in this presentation is proprietary.</a:t>
            </a:r>
          </a:p>
          <a:p>
            <a:pPr algn="r"/>
            <a:r>
              <a:rPr lang="en-US" sz="600">
                <a:solidFill>
                  <a:schemeClr val="bg1"/>
                </a:solidFill>
              </a:rPr>
              <a:t>© 2014 Capgemini. All rights reserved. Rightshore</a:t>
            </a:r>
            <a:r>
              <a:rPr lang="en-US" sz="600" baseline="30000">
                <a:solidFill>
                  <a:schemeClr val="bg1"/>
                </a:solidFill>
              </a:rPr>
              <a:t>®  </a:t>
            </a:r>
            <a:r>
              <a:rPr lang="en-US" sz="600">
                <a:solidFill>
                  <a:schemeClr val="bg1"/>
                </a:solidFill>
              </a:rPr>
              <a:t>is a trademark belonging to Capgemini.</a:t>
            </a:r>
            <a:endParaRPr lang="en-US" sz="600" noProof="1">
              <a:solidFill>
                <a:schemeClr val="bg1"/>
              </a:solidFill>
            </a:endParaRPr>
          </a:p>
        </p:txBody>
      </p:sp>
      <p:sp>
        <p:nvSpPr>
          <p:cNvPr id="14" name="Rectangle 9"/>
          <p:cNvSpPr>
            <a:spLocks noChangeArrowheads="1"/>
          </p:cNvSpPr>
          <p:nvPr userDrawn="1">
            <p:custDataLst>
              <p:tags r:id="rId11"/>
            </p:custDataLst>
          </p:nvPr>
        </p:nvSpPr>
        <p:spPr bwMode="gray">
          <a:xfrm>
            <a:off x="1021004" y="3693226"/>
            <a:ext cx="393216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130,000 people in over 40 countries, Capgemini is one of the world's foremost providers of consulting, technology and outsourcing services. The Group reported 2013 global revenues of  EUR 10.1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p:txBody>
      </p:sp>
      <p:pic>
        <p:nvPicPr>
          <p:cNvPr id="15" name="Image 10" descr="ppt_Label_CBE.png"/>
          <p:cNvPicPr>
            <a:picLocks noChangeAspect="1"/>
          </p:cNvPicPr>
          <p:nvPr userDrawn="1"/>
        </p:nvPicPr>
        <p:blipFill>
          <a:blip r:embed="rId27" cstate="print"/>
          <a:srcRect/>
          <a:stretch>
            <a:fillRect/>
          </a:stretch>
        </p:blipFill>
        <p:spPr bwMode="auto">
          <a:xfrm>
            <a:off x="751743" y="3459163"/>
            <a:ext cx="531934" cy="576262"/>
          </a:xfrm>
          <a:prstGeom prst="rect">
            <a:avLst/>
          </a:prstGeom>
          <a:noFill/>
          <a:ln w="9525">
            <a:noFill/>
            <a:miter lim="800000"/>
            <a:headEnd/>
            <a:tailEnd/>
          </a:ln>
        </p:spPr>
      </p:pic>
      <p:pic>
        <p:nvPicPr>
          <p:cNvPr id="16" name="Image 7" descr="Locations_Map_2014.png"/>
          <p:cNvPicPr>
            <a:picLocks noChangeAspect="1"/>
          </p:cNvPicPr>
          <p:nvPr userDrawn="1"/>
        </p:nvPicPr>
        <p:blipFill>
          <a:blip r:embed="rId28" cstate="print"/>
          <a:srcRect/>
          <a:stretch>
            <a:fillRect/>
          </a:stretch>
        </p:blipFill>
        <p:spPr bwMode="auto">
          <a:xfrm>
            <a:off x="5042389" y="3376613"/>
            <a:ext cx="3596054" cy="1871662"/>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5FEE98-B2B5-41A8-AE95-15D9D27FFD48}"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5FEE98-B2B5-41A8-AE95-15D9D27FFD48}"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75FEE98-B2B5-41A8-AE95-15D9D27FFD48}"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75FEE98-B2B5-41A8-AE95-15D9D27FFD48}" type="datetimeFigureOut">
              <a:rPr lang="en-GB" smtClean="0"/>
              <a:t>18/01/2018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75FEE98-B2B5-41A8-AE95-15D9D27FFD48}" type="datetimeFigureOut">
              <a:rPr lang="en-GB" smtClean="0"/>
              <a:t>18/01/2018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5FEE98-B2B5-41A8-AE95-15D9D27FFD48}" type="datetimeFigureOut">
              <a:rPr lang="en-GB" smtClean="0"/>
              <a:t>18/01/2018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5FEE98-B2B5-41A8-AE95-15D9D27FFD48}"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5FEE98-B2B5-41A8-AE95-15D9D27FFD48}"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2EF7D3-02A7-4FD1-A3DF-8AD46C363450}"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FEE98-B2B5-41A8-AE95-15D9D27FFD48}" type="datetimeFigureOut">
              <a:rPr lang="en-GB" smtClean="0"/>
              <a:t>18/01/2018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EF7D3-02A7-4FD1-A3DF-8AD46C363450}"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5.vml"/><Relationship Id="rId5" Type="http://schemas.openxmlformats.org/officeDocument/2006/relationships/oleObject" Target="../embeddings/oleObject7.bin"/><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13.xml"/><Relationship Id="rId1" Type="http://schemas.openxmlformats.org/officeDocument/2006/relationships/vmlDrawing" Target="../drawings/vmlDrawing6.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3094039"/>
            <a:ext cx="9144000" cy="1031875"/>
          </a:xfrm>
        </p:spPr>
        <p:txBody>
          <a:bodyPr/>
          <a:lstStyle/>
          <a:p>
            <a:pPr fontAlgn="auto">
              <a:spcAft>
                <a:spcPts val="0"/>
              </a:spcAft>
              <a:defRPr/>
            </a:pPr>
            <a:r>
              <a:rPr dirty="0" smtClean="0"/>
              <a:t>vBuyer</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ctr" eaLnBrk="1" hangingPunct="1"/>
            <a:r>
              <a:rPr lang="en-US" sz="4000" smtClean="0"/>
              <a:t>Overview of Visteon</a:t>
            </a:r>
          </a:p>
        </p:txBody>
      </p:sp>
      <p:sp>
        <p:nvSpPr>
          <p:cNvPr id="3" name="Content Placeholder 2"/>
          <p:cNvSpPr>
            <a:spLocks noGrp="1"/>
          </p:cNvSpPr>
          <p:nvPr>
            <p:ph idx="1"/>
          </p:nvPr>
        </p:nvSpPr>
        <p:spPr>
          <a:xfrm>
            <a:off x="451339" y="1031875"/>
            <a:ext cx="8313127" cy="5337175"/>
          </a:xfrm>
        </p:spPr>
        <p:txBody>
          <a:bodyPr/>
          <a:lstStyle/>
          <a:p>
            <a:pPr marL="285750" lvl="1" indent="-285750" algn="just" eaLnBrk="1" hangingPunct="1">
              <a:lnSpc>
                <a:spcPct val="150000"/>
              </a:lnSpc>
              <a:buClr>
                <a:srgbClr val="0098CC"/>
              </a:buClr>
              <a:defRPr/>
            </a:pPr>
            <a:endParaRPr lang="en-US" sz="1600" dirty="0" smtClean="0"/>
          </a:p>
          <a:p>
            <a:pPr marL="165100" lvl="1" indent="-165100" algn="just" eaLnBrk="1" hangingPunct="1">
              <a:lnSpc>
                <a:spcPct val="150000"/>
              </a:lnSpc>
              <a:buClr>
                <a:srgbClr val="0098CC"/>
              </a:buClr>
              <a:defRPr/>
            </a:pPr>
            <a:r>
              <a:rPr lang="en-US" sz="1600" dirty="0" smtClean="0"/>
              <a:t>Visteon – Leading Automotive Global Supplier</a:t>
            </a:r>
          </a:p>
          <a:p>
            <a:pPr marL="165100" lvl="1" indent="-165100" algn="just" eaLnBrk="1" hangingPunct="1">
              <a:lnSpc>
                <a:spcPct val="150000"/>
              </a:lnSpc>
              <a:buClr>
                <a:srgbClr val="0098CC"/>
              </a:buClr>
              <a:defRPr/>
            </a:pPr>
            <a:r>
              <a:rPr lang="en-US" sz="1600" dirty="0" smtClean="0"/>
              <a:t>Visteon aspire to be the best in the world at partnering with our customer to provide innovative, high-quality products that deliver exceptional value.</a:t>
            </a:r>
          </a:p>
          <a:p>
            <a:pPr marL="165100" lvl="1" indent="-165100" algn="just" eaLnBrk="1" hangingPunct="1">
              <a:lnSpc>
                <a:spcPct val="150000"/>
              </a:lnSpc>
              <a:buClr>
                <a:srgbClr val="0098CC"/>
              </a:buClr>
              <a:defRPr/>
            </a:pPr>
            <a:r>
              <a:rPr lang="en-US" sz="1600" dirty="0" smtClean="0"/>
              <a:t>Visteon is committed to delivering innovative technologies that support the goals of automakers and enhance the driving experience.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hidden="1"/>
          <p:cNvGraphicFramePr>
            <a:graphicFrameLocks noChangeAspect="1"/>
          </p:cNvGraphicFramePr>
          <p:nvPr/>
        </p:nvGraphicFramePr>
        <p:xfrm>
          <a:off x="0" y="0"/>
          <a:ext cx="146538" cy="158750"/>
        </p:xfrm>
        <a:graphic>
          <a:graphicData uri="http://schemas.openxmlformats.org/presentationml/2006/ole">
            <p:oleObj spid="_x0000_s3074" name="think-cell Slide" r:id="rId5" imgW="360" imgH="360" progId="">
              <p:embed/>
            </p:oleObj>
          </a:graphicData>
        </a:graphic>
      </p:graphicFrame>
      <p:sp>
        <p:nvSpPr>
          <p:cNvPr id="20483" name="Titre 1"/>
          <p:cNvSpPr>
            <a:spLocks noGrp="1"/>
          </p:cNvSpPr>
          <p:nvPr>
            <p:ph type="title"/>
            <p:custDataLst>
              <p:tags r:id="rId2"/>
            </p:custDataLst>
          </p:nvPr>
        </p:nvSpPr>
        <p:spPr/>
        <p:txBody>
          <a:bodyPr/>
          <a:lstStyle/>
          <a:p>
            <a:pPr lvl="1" algn="ctr" eaLnBrk="1" hangingPunct="1">
              <a:defRPr/>
            </a:pPr>
            <a:r>
              <a:rPr lang="en-US" sz="4000" dirty="0" smtClean="0">
                <a:latin typeface="+mj-lt"/>
              </a:rPr>
              <a:t>Products</a:t>
            </a:r>
          </a:p>
        </p:txBody>
      </p:sp>
      <p:sp>
        <p:nvSpPr>
          <p:cNvPr id="22532" name="Espace réservé du contenu 2"/>
          <p:cNvSpPr>
            <a:spLocks noGrp="1"/>
          </p:cNvSpPr>
          <p:nvPr>
            <p:ph idx="1"/>
            <p:custDataLst>
              <p:tags r:id="rId3"/>
            </p:custDataLst>
          </p:nvPr>
        </p:nvSpPr>
        <p:spPr>
          <a:xfrm>
            <a:off x="461597" y="1063626"/>
            <a:ext cx="8254511" cy="5305425"/>
          </a:xfrm>
        </p:spPr>
        <p:txBody>
          <a:bodyPr/>
          <a:lstStyle/>
          <a:p>
            <a:pPr eaLnBrk="1" hangingPunct="1"/>
            <a:endParaRPr lang="en-US" sz="1600" smtClean="0"/>
          </a:p>
          <a:p>
            <a:pPr algn="just" eaLnBrk="1" hangingPunct="1">
              <a:lnSpc>
                <a:spcPct val="150000"/>
              </a:lnSpc>
            </a:pPr>
            <a:r>
              <a:rPr lang="en-US" sz="1600" smtClean="0"/>
              <a:t>Climate/HVCC - Products that help keep engines cool and manage temperatures for batteries and power electronics on hybrid electric vehicles. </a:t>
            </a:r>
          </a:p>
          <a:p>
            <a:pPr algn="just" eaLnBrk="1" hangingPunct="1">
              <a:lnSpc>
                <a:spcPct val="150000"/>
              </a:lnSpc>
            </a:pPr>
            <a:r>
              <a:rPr lang="en-US" sz="1600" smtClean="0"/>
              <a:t>Electronics - Visteon Electronics delivers innovative in-vehicle user experiences through its core automotive and consumer electronics-derived solutions in user interfaces, connectivity and open architectures. </a:t>
            </a:r>
          </a:p>
          <a:p>
            <a:pPr algn="just" eaLnBrk="1" hangingPunct="1">
              <a:lnSpc>
                <a:spcPct val="150000"/>
              </a:lnSpc>
            </a:pPr>
            <a:r>
              <a:rPr lang="en-US" sz="1600" smtClean="0"/>
              <a:t>Interiors - Offering automotive interior solutions that blend style, function, comfort and convenience.</a:t>
            </a:r>
          </a:p>
          <a:p>
            <a:pPr marL="165100" lvl="1" indent="-165100" algn="just" eaLnBrk="1" hangingPunct="1">
              <a:lnSpc>
                <a:spcPct val="150000"/>
              </a:lnSpc>
              <a:buClr>
                <a:srgbClr val="0098CC"/>
              </a:buClr>
            </a:pPr>
            <a:endParaRPr lang="en-US" sz="1600" smtClean="0"/>
          </a:p>
          <a:p>
            <a:pPr marL="165100" lvl="1" indent="-165100" algn="just" eaLnBrk="1" hangingPunct="1">
              <a:lnSpc>
                <a:spcPct val="150000"/>
              </a:lnSpc>
              <a:buClr>
                <a:srgbClr val="0098CC"/>
              </a:buClr>
            </a:pPr>
            <a:endParaRPr lang="en-US" sz="16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hidden="1"/>
          <p:cNvGraphicFramePr>
            <a:graphicFrameLocks noChangeAspect="1"/>
          </p:cNvGraphicFramePr>
          <p:nvPr/>
        </p:nvGraphicFramePr>
        <p:xfrm>
          <a:off x="0" y="0"/>
          <a:ext cx="146538" cy="158750"/>
        </p:xfrm>
        <a:graphic>
          <a:graphicData uri="http://schemas.openxmlformats.org/presentationml/2006/ole">
            <p:oleObj spid="_x0000_s4098" name="think-cell Slide" r:id="rId5" imgW="360" imgH="360" progId="">
              <p:embed/>
            </p:oleObj>
          </a:graphicData>
        </a:graphic>
      </p:graphicFrame>
      <p:sp>
        <p:nvSpPr>
          <p:cNvPr id="20483" name="Titre 1"/>
          <p:cNvSpPr>
            <a:spLocks noGrp="1"/>
          </p:cNvSpPr>
          <p:nvPr>
            <p:ph type="title"/>
            <p:custDataLst>
              <p:tags r:id="rId2"/>
            </p:custDataLst>
          </p:nvPr>
        </p:nvSpPr>
        <p:spPr/>
        <p:txBody>
          <a:bodyPr/>
          <a:lstStyle/>
          <a:p>
            <a:pPr lvl="1" algn="ctr" eaLnBrk="1" hangingPunct="1">
              <a:defRPr/>
            </a:pPr>
            <a:r>
              <a:rPr lang="en-US" sz="4000" dirty="0" smtClean="0">
                <a:latin typeface="+mj-lt"/>
              </a:rPr>
              <a:t>Visteon Applications</a:t>
            </a:r>
          </a:p>
        </p:txBody>
      </p:sp>
      <p:sp>
        <p:nvSpPr>
          <p:cNvPr id="23556" name="Espace réservé du contenu 2"/>
          <p:cNvSpPr>
            <a:spLocks noGrp="1"/>
          </p:cNvSpPr>
          <p:nvPr>
            <p:ph idx="1"/>
            <p:custDataLst>
              <p:tags r:id="rId3"/>
            </p:custDataLst>
          </p:nvPr>
        </p:nvSpPr>
        <p:spPr>
          <a:xfrm>
            <a:off x="422031" y="1009650"/>
            <a:ext cx="8214946" cy="5359400"/>
          </a:xfrm>
        </p:spPr>
        <p:txBody>
          <a:bodyPr/>
          <a:lstStyle/>
          <a:p>
            <a:pPr eaLnBrk="1" hangingPunct="1">
              <a:defRPr/>
            </a:pPr>
            <a:endParaRPr lang="en-US" sz="1600" dirty="0" smtClean="0"/>
          </a:p>
          <a:p>
            <a:pPr algn="just" eaLnBrk="1" hangingPunct="1">
              <a:lnSpc>
                <a:spcPct val="150000"/>
              </a:lnSpc>
              <a:defRPr/>
            </a:pPr>
            <a:r>
              <a:rPr lang="en-US" sz="1600" dirty="0" smtClean="0"/>
              <a:t>There are several applications which supports for Visteon’s business like GBC, vBuyer, </a:t>
            </a:r>
            <a:r>
              <a:rPr lang="en-US" sz="1600" dirty="0" err="1" smtClean="0"/>
              <a:t>vFile</a:t>
            </a:r>
            <a:r>
              <a:rPr lang="en-US" sz="1600" dirty="0" smtClean="0"/>
              <a:t>, EAI, JCAPS, QAD, PS AM, CONCUR, enterProj and </a:t>
            </a:r>
            <a:r>
              <a:rPr lang="en-US" sz="1600" dirty="0" err="1" smtClean="0"/>
              <a:t>vCash</a:t>
            </a:r>
            <a:r>
              <a:rPr lang="en-US" sz="1600" dirty="0" smtClean="0"/>
              <a:t>., etc..,</a:t>
            </a:r>
          </a:p>
          <a:p>
            <a:pPr>
              <a:defRPr/>
            </a:pPr>
            <a:endParaRPr lang="en-US" sz="1600" dirty="0" smtClean="0"/>
          </a:p>
          <a:p>
            <a:pPr>
              <a:defRPr/>
            </a:pPr>
            <a:r>
              <a:rPr lang="en-US" sz="1600" dirty="0" smtClean="0"/>
              <a:t>vBuyer </a:t>
            </a:r>
            <a:r>
              <a:rPr lang="en-US" sz="1600" dirty="0"/>
              <a:t>is Simple, Easy-to-Use view of purchasing information and activities previously in GBC (Global BOM and Change</a:t>
            </a:r>
            <a:r>
              <a:rPr lang="en-US" sz="1600" dirty="0" smtClean="0"/>
              <a:t>).</a:t>
            </a:r>
          </a:p>
          <a:p>
            <a:pPr marL="0" indent="0">
              <a:buFont typeface="Wingdings" pitchFamily="2" charset="2"/>
              <a:buNone/>
              <a:defRPr/>
            </a:pPr>
            <a:endParaRPr lang="en-US" sz="1600" dirty="0"/>
          </a:p>
          <a:p>
            <a:pPr>
              <a:defRPr/>
            </a:pPr>
            <a:r>
              <a:rPr lang="en-US" sz="1600" dirty="0"/>
              <a:t>The key capabilities of vBuyer are Supplier Management and Purchasing contents like global supplier solution, GSR and NPSAR, Purchasing Folders, Bid Lists, Costed BOMs, Award Packages, AutoMaterial and PPTM</a:t>
            </a:r>
          </a:p>
          <a:p>
            <a:pPr marL="165100" lvl="1" indent="-165100" algn="just" eaLnBrk="1" hangingPunct="1">
              <a:lnSpc>
                <a:spcPct val="150000"/>
              </a:lnSpc>
              <a:buClr>
                <a:srgbClr val="0098CC"/>
              </a:buClr>
              <a:defRPr/>
            </a:pPr>
            <a:endParaRPr lang="en-US" sz="1600" dirty="0" smtClean="0"/>
          </a:p>
          <a:p>
            <a:pPr marL="165100" lvl="1" indent="-165100" algn="just" eaLnBrk="1" hangingPunct="1">
              <a:lnSpc>
                <a:spcPct val="150000"/>
              </a:lnSpc>
              <a:buClr>
                <a:srgbClr val="0098CC"/>
              </a:buClr>
              <a:defRPr/>
            </a:pPr>
            <a:endParaRPr lang="en-US" sz="16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lgn="ctr" eaLnBrk="1" hangingPunct="1"/>
            <a:r>
              <a:rPr lang="en-US" sz="4000" smtClean="0"/>
              <a:t>Overview of GBC</a:t>
            </a:r>
          </a:p>
        </p:txBody>
      </p:sp>
      <p:sp>
        <p:nvSpPr>
          <p:cNvPr id="24579" name="Content Placeholder 2"/>
          <p:cNvSpPr>
            <a:spLocks noGrp="1"/>
          </p:cNvSpPr>
          <p:nvPr>
            <p:ph idx="1"/>
          </p:nvPr>
        </p:nvSpPr>
        <p:spPr>
          <a:xfrm>
            <a:off x="461597" y="1020764"/>
            <a:ext cx="8244254" cy="5348287"/>
          </a:xfrm>
        </p:spPr>
        <p:txBody>
          <a:bodyPr/>
          <a:lstStyle/>
          <a:p>
            <a:pPr>
              <a:defRPr/>
            </a:pPr>
            <a:endParaRPr lang="en-US" sz="1400" dirty="0" smtClean="0"/>
          </a:p>
          <a:p>
            <a:pPr>
              <a:defRPr/>
            </a:pPr>
            <a:r>
              <a:rPr lang="en-US" sz="1400" dirty="0" smtClean="0"/>
              <a:t>vBuyer </a:t>
            </a:r>
            <a:r>
              <a:rPr lang="en-US" sz="1400" dirty="0"/>
              <a:t>is Simple, Easy-to-Use view of purchasing information and activities previously in GBC (Global BOM and Change).</a:t>
            </a:r>
          </a:p>
          <a:p>
            <a:pPr marL="0" indent="0">
              <a:buFont typeface="Wingdings" pitchFamily="2" charset="2"/>
              <a:buNone/>
              <a:defRPr/>
            </a:pPr>
            <a:endParaRPr lang="en-US" sz="1400" dirty="0"/>
          </a:p>
          <a:p>
            <a:pPr>
              <a:defRPr/>
            </a:pPr>
            <a:r>
              <a:rPr lang="en-US" sz="1400" dirty="0"/>
              <a:t>The key capabilities of vBuyer are Supplier Management and Purchasing contents like global supplier solution, GSR and NPSAR, Purchasing Folders, Bid Lists, Costed BOMs, Award Packages, AutoMaterial and PPTM</a:t>
            </a:r>
          </a:p>
          <a:p>
            <a:pPr lvl="1">
              <a:defRPr/>
            </a:pPr>
            <a:r>
              <a:rPr lang="en-US" sz="1400" b="1" dirty="0" smtClean="0"/>
              <a:t>vBuyer </a:t>
            </a:r>
            <a:r>
              <a:rPr lang="en-US" sz="1400" b="1" dirty="0"/>
              <a:t>(PLM) </a:t>
            </a:r>
            <a:r>
              <a:rPr lang="en-US" sz="1400" b="1" dirty="0" smtClean="0"/>
              <a:t>Architecture</a:t>
            </a:r>
          </a:p>
          <a:p>
            <a:pPr>
              <a:defRPr/>
            </a:pPr>
            <a:r>
              <a:rPr lang="en-US" sz="1400" b="1" dirty="0" smtClean="0"/>
              <a:t>Teamcenter </a:t>
            </a:r>
            <a:r>
              <a:rPr lang="en-US" sz="1400" b="1" dirty="0"/>
              <a:t>Client Server Architecture</a:t>
            </a:r>
            <a:endParaRPr lang="en-US" sz="1400" dirty="0"/>
          </a:p>
          <a:p>
            <a:pPr>
              <a:defRPr/>
            </a:pPr>
            <a:r>
              <a:rPr lang="en-US" sz="1400" dirty="0" smtClean="0"/>
              <a:t>Teamcenter </a:t>
            </a:r>
            <a:r>
              <a:rPr lang="en-US" sz="1400" dirty="0"/>
              <a:t>Enterprise uses the client/server computing paradigm, which allows you to configure the product in many ways </a:t>
            </a:r>
          </a:p>
          <a:p>
            <a:pPr>
              <a:defRPr/>
            </a:pPr>
            <a:r>
              <a:rPr lang="en-US" sz="1400" dirty="0"/>
              <a:t>The corporate server stores common information that other server hosts must be able to access and modify. It also runs a few low-usage server programs that operate best when centralized rather than distributed on other hosts.</a:t>
            </a:r>
          </a:p>
          <a:p>
            <a:pPr>
              <a:defRPr/>
            </a:pPr>
            <a:r>
              <a:rPr lang="en-US" sz="1400" dirty="0"/>
              <a:t>A local area server provides services to networks geographically separated from the corporate server. Local area servers are also useful in local networks to reduce the load on heavily used servers.</a:t>
            </a:r>
          </a:p>
          <a:p>
            <a:pPr>
              <a:defRPr/>
            </a:pPr>
            <a:r>
              <a:rPr lang="en-US" sz="1400" dirty="0"/>
              <a:t>A work group server runs one or more object servers or database servers. It can also run a few low-usage server programs.</a:t>
            </a:r>
          </a:p>
          <a:p>
            <a:pPr>
              <a:defRPr/>
            </a:pPr>
            <a:r>
              <a:rPr lang="en-US" sz="1400" dirty="0"/>
              <a:t>A workstation runs Object Management Framework (OMF), the Teamcenter Enterprise GUI client program, and can also run one or more low-usage server programs.</a:t>
            </a:r>
          </a:p>
          <a:p>
            <a:pPr>
              <a:defRPr/>
            </a:pPr>
            <a:endParaRPr lang="en-US" sz="14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Components</a:t>
            </a:r>
          </a:p>
        </p:txBody>
      </p:sp>
      <p:sp>
        <p:nvSpPr>
          <p:cNvPr id="3" name="Content Placeholder 2"/>
          <p:cNvSpPr>
            <a:spLocks noGrp="1"/>
          </p:cNvSpPr>
          <p:nvPr>
            <p:ph idx="1"/>
          </p:nvPr>
        </p:nvSpPr>
        <p:spPr>
          <a:xfrm>
            <a:off x="441082" y="1020763"/>
            <a:ext cx="8214946" cy="5327650"/>
          </a:xfrm>
        </p:spPr>
        <p:txBody>
          <a:bodyPr/>
          <a:lstStyle/>
          <a:p>
            <a:pPr algn="just" eaLnBrk="1" hangingPunct="1">
              <a:defRPr/>
            </a:pPr>
            <a:endParaRPr lang="en-US" sz="1600" dirty="0" smtClean="0"/>
          </a:p>
          <a:p>
            <a:pPr marL="0" indent="0">
              <a:buFont typeface="Wingdings" pitchFamily="2" charset="2"/>
              <a:buNone/>
              <a:defRPr/>
            </a:pPr>
            <a:r>
              <a:rPr lang="en-US" sz="1800" dirty="0" smtClean="0"/>
              <a:t>The </a:t>
            </a:r>
            <a:r>
              <a:rPr lang="en-US" sz="1800" dirty="0"/>
              <a:t>two main components are:</a:t>
            </a:r>
          </a:p>
          <a:p>
            <a:pPr>
              <a:defRPr/>
            </a:pPr>
            <a:r>
              <a:rPr lang="en-US" sz="1800" dirty="0" smtClean="0"/>
              <a:t>•Enterprise </a:t>
            </a:r>
            <a:r>
              <a:rPr lang="en-US" sz="1800" dirty="0"/>
              <a:t>— consisting of all the server-side components</a:t>
            </a:r>
          </a:p>
          <a:p>
            <a:pPr>
              <a:defRPr/>
            </a:pPr>
            <a:r>
              <a:rPr lang="en-US" sz="1800" dirty="0" smtClean="0"/>
              <a:t> </a:t>
            </a:r>
            <a:r>
              <a:rPr lang="en-US" sz="1800" dirty="0"/>
              <a:t>Web tier — consisting of Product Data Management and two add-on modules (Change Management and Options and Variant Management).</a:t>
            </a:r>
          </a:p>
          <a:p>
            <a:pPr marL="546100" lvl="3" indent="0" eaLnBrk="1" hangingPunct="1">
              <a:buFont typeface="Arial" pitchFamily="34" charset="0"/>
              <a:buNone/>
              <a:defRPr/>
            </a:pPr>
            <a:endParaRPr lang="en-US" sz="1600" dirty="0" smtClean="0"/>
          </a:p>
          <a:p>
            <a:pPr marL="546100" lvl="3" indent="0" eaLnBrk="1" hangingPunct="1">
              <a:buFont typeface="Arial" pitchFamily="34" charset="0"/>
              <a:buNone/>
              <a:defRPr/>
            </a:pPr>
            <a:r>
              <a:rPr lang="en-US" sz="1600" dirty="0" smtClean="0"/>
              <a:t>For more information about vBuyer, please find the attached document.</a:t>
            </a:r>
          </a:p>
          <a:p>
            <a:pPr marL="546100" lvl="3" indent="0" eaLnBrk="1" hangingPunct="1">
              <a:buFont typeface="Arial" pitchFamily="34" charset="0"/>
              <a:buNone/>
              <a:defRPr/>
            </a:pPr>
            <a:endParaRPr lang="en-US" sz="1600" dirty="0"/>
          </a:p>
          <a:p>
            <a:pPr marL="546100" lvl="3" indent="0" eaLnBrk="1" hangingPunct="1">
              <a:buFont typeface="Arial" pitchFamily="34" charset="0"/>
              <a:buNone/>
              <a:defRPr/>
            </a:pPr>
            <a:endParaRPr lang="en-US" sz="1600" dirty="0" smtClean="0"/>
          </a:p>
          <a:p>
            <a:pPr marL="546100" lvl="3" indent="0" eaLnBrk="1" hangingPunct="1">
              <a:buFont typeface="Arial" pitchFamily="34" charset="0"/>
              <a:buNone/>
              <a:defRPr/>
            </a:pPr>
            <a:endParaRPr lang="en-US" sz="1600" dirty="0" smtClean="0"/>
          </a:p>
          <a:p>
            <a:pPr marL="546100" lvl="3" indent="0" eaLnBrk="1" hangingPunct="1">
              <a:buFont typeface="Arial" pitchFamily="34" charset="0"/>
              <a:buNone/>
              <a:defRPr/>
            </a:pPr>
            <a:endParaRPr lang="en-US" sz="1600" dirty="0"/>
          </a:p>
          <a:p>
            <a:pPr marL="546100" lvl="3" indent="0" eaLnBrk="1" hangingPunct="1">
              <a:buFont typeface="Arial" pitchFamily="34" charset="0"/>
              <a:buNone/>
              <a:defRPr/>
            </a:pPr>
            <a:endParaRPr lang="en-US" sz="1600" dirty="0"/>
          </a:p>
        </p:txBody>
      </p:sp>
      <p:graphicFrame>
        <p:nvGraphicFramePr>
          <p:cNvPr id="25604" name="Object 1"/>
          <p:cNvGraphicFramePr>
            <a:graphicFrameLocks noChangeAspect="1"/>
          </p:cNvGraphicFramePr>
          <p:nvPr/>
        </p:nvGraphicFramePr>
        <p:xfrm>
          <a:off x="3560884" y="3700464"/>
          <a:ext cx="844062" cy="771525"/>
        </p:xfrm>
        <a:graphic>
          <a:graphicData uri="http://schemas.openxmlformats.org/presentationml/2006/ole">
            <p:oleObj spid="_x0000_s5122" name="Document" showAsIcon="1" r:id="rId3" imgW="914400" imgH="771480" progId="Word.Document.8">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465</Words>
  <Application>Microsoft Office PowerPoint</Application>
  <PresentationFormat>On-screen Show (4:3)</PresentationFormat>
  <Paragraphs>40</Paragraphs>
  <Slides>7</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vt:i4>
      </vt:variant>
    </vt:vector>
  </HeadingPairs>
  <TitlesOfParts>
    <vt:vector size="10" baseType="lpstr">
      <vt:lpstr>Office Theme</vt:lpstr>
      <vt:lpstr>think-cell Slide</vt:lpstr>
      <vt:lpstr>Microsoft Word 97 - 2003 Document</vt:lpstr>
      <vt:lpstr>vBuyer</vt:lpstr>
      <vt:lpstr>Overview of Visteon</vt:lpstr>
      <vt:lpstr>Products</vt:lpstr>
      <vt:lpstr>Visteon Applications</vt:lpstr>
      <vt:lpstr>Overview of GBC</vt:lpstr>
      <vt:lpstr>Components</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vBuyer</dc:title>
  <dc:creator>sandhya-pc</dc:creator>
  <cp:lastModifiedBy>sandhya-pc</cp:lastModifiedBy>
  <cp:revision>1</cp:revision>
  <dcterms:created xsi:type="dcterms:W3CDTF">2018-01-18T13:54:09Z</dcterms:created>
  <dcterms:modified xsi:type="dcterms:W3CDTF">2018-01-18T13:55:26Z</dcterms:modified>
</cp:coreProperties>
</file>